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70" r:id="rId12"/>
    <p:sldId id="266" r:id="rId13"/>
    <p:sldId id="271" r:id="rId14"/>
    <p:sldId id="267" r:id="rId15"/>
    <p:sldId id="268" r:id="rId16"/>
    <p:sldId id="269" r:id="rId17"/>
    <p:sldId id="272" r:id="rId18"/>
    <p:sldId id="273" r:id="rId19"/>
  </p:sldIdLst>
  <p:sldSz cx="9144000" cy="6858000" type="screen4x3"/>
  <p:notesSz cx="6797675" cy="9926638"/>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0587"/>
    <a:srgbClr val="B0DD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84" d="100"/>
          <a:sy n="84" d="100"/>
        </p:scale>
        <p:origin x="-1373"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4962400D-B80D-4716-8E1F-05A3FDD46B49}" type="datetimeFigureOut">
              <a:rPr lang="he-IL" smtClean="0"/>
              <a:t>כ'/אייר/תשע"ז</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B7D375B-3B72-4D0B-B67F-6A2D93637C23}" type="slidenum">
              <a:rPr lang="he-IL" smtClean="0"/>
              <a:t>‹#›</a:t>
            </a:fld>
            <a:endParaRPr lang="he-IL"/>
          </a:p>
        </p:txBody>
      </p:sp>
    </p:spTree>
    <p:extLst>
      <p:ext uri="{BB962C8B-B14F-4D97-AF65-F5344CB8AC3E}">
        <p14:creationId xmlns:p14="http://schemas.microsoft.com/office/powerpoint/2010/main" val="2859956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4962400D-B80D-4716-8E1F-05A3FDD46B49}" type="datetimeFigureOut">
              <a:rPr lang="he-IL" smtClean="0"/>
              <a:t>כ'/אייר/תשע"ז</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B7D375B-3B72-4D0B-B67F-6A2D93637C23}" type="slidenum">
              <a:rPr lang="he-IL" smtClean="0"/>
              <a:t>‹#›</a:t>
            </a:fld>
            <a:endParaRPr lang="he-IL"/>
          </a:p>
        </p:txBody>
      </p:sp>
    </p:spTree>
    <p:extLst>
      <p:ext uri="{BB962C8B-B14F-4D97-AF65-F5344CB8AC3E}">
        <p14:creationId xmlns:p14="http://schemas.microsoft.com/office/powerpoint/2010/main" val="693361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4962400D-B80D-4716-8E1F-05A3FDD46B49}" type="datetimeFigureOut">
              <a:rPr lang="he-IL" smtClean="0"/>
              <a:t>כ'/אייר/תשע"ז</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B7D375B-3B72-4D0B-B67F-6A2D93637C23}" type="slidenum">
              <a:rPr lang="he-IL" smtClean="0"/>
              <a:t>‹#›</a:t>
            </a:fld>
            <a:endParaRPr lang="he-IL"/>
          </a:p>
        </p:txBody>
      </p:sp>
    </p:spTree>
    <p:extLst>
      <p:ext uri="{BB962C8B-B14F-4D97-AF65-F5344CB8AC3E}">
        <p14:creationId xmlns:p14="http://schemas.microsoft.com/office/powerpoint/2010/main" val="3627544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4962400D-B80D-4716-8E1F-05A3FDD46B49}" type="datetimeFigureOut">
              <a:rPr lang="he-IL" smtClean="0"/>
              <a:t>כ'/אייר/תשע"ז</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B7D375B-3B72-4D0B-B67F-6A2D93637C23}" type="slidenum">
              <a:rPr lang="he-IL" smtClean="0"/>
              <a:t>‹#›</a:t>
            </a:fld>
            <a:endParaRPr lang="he-IL"/>
          </a:p>
        </p:txBody>
      </p:sp>
    </p:spTree>
    <p:extLst>
      <p:ext uri="{BB962C8B-B14F-4D97-AF65-F5344CB8AC3E}">
        <p14:creationId xmlns:p14="http://schemas.microsoft.com/office/powerpoint/2010/main" val="12681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4962400D-B80D-4716-8E1F-05A3FDD46B49}" type="datetimeFigureOut">
              <a:rPr lang="he-IL" smtClean="0"/>
              <a:t>כ'/אייר/תשע"ז</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B7D375B-3B72-4D0B-B67F-6A2D93637C23}" type="slidenum">
              <a:rPr lang="he-IL" smtClean="0"/>
              <a:t>‹#›</a:t>
            </a:fld>
            <a:endParaRPr lang="he-IL"/>
          </a:p>
        </p:txBody>
      </p:sp>
    </p:spTree>
    <p:extLst>
      <p:ext uri="{BB962C8B-B14F-4D97-AF65-F5344CB8AC3E}">
        <p14:creationId xmlns:p14="http://schemas.microsoft.com/office/powerpoint/2010/main" val="2657679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4962400D-B80D-4716-8E1F-05A3FDD46B49}" type="datetimeFigureOut">
              <a:rPr lang="he-IL" smtClean="0"/>
              <a:t>כ'/אייר/תשע"ז</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2B7D375B-3B72-4D0B-B67F-6A2D93637C23}" type="slidenum">
              <a:rPr lang="he-IL" smtClean="0"/>
              <a:t>‹#›</a:t>
            </a:fld>
            <a:endParaRPr lang="he-IL"/>
          </a:p>
        </p:txBody>
      </p:sp>
    </p:spTree>
    <p:extLst>
      <p:ext uri="{BB962C8B-B14F-4D97-AF65-F5344CB8AC3E}">
        <p14:creationId xmlns:p14="http://schemas.microsoft.com/office/powerpoint/2010/main" val="2247987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4962400D-B80D-4716-8E1F-05A3FDD46B49}" type="datetimeFigureOut">
              <a:rPr lang="he-IL" smtClean="0"/>
              <a:t>כ'/אייר/תשע"ז</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2B7D375B-3B72-4D0B-B67F-6A2D93637C23}" type="slidenum">
              <a:rPr lang="he-IL" smtClean="0"/>
              <a:t>‹#›</a:t>
            </a:fld>
            <a:endParaRPr lang="he-IL"/>
          </a:p>
        </p:txBody>
      </p:sp>
    </p:spTree>
    <p:extLst>
      <p:ext uri="{BB962C8B-B14F-4D97-AF65-F5344CB8AC3E}">
        <p14:creationId xmlns:p14="http://schemas.microsoft.com/office/powerpoint/2010/main" val="3026063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4962400D-B80D-4716-8E1F-05A3FDD46B49}" type="datetimeFigureOut">
              <a:rPr lang="he-IL" smtClean="0"/>
              <a:t>כ'/אייר/תשע"ז</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2B7D375B-3B72-4D0B-B67F-6A2D93637C23}" type="slidenum">
              <a:rPr lang="he-IL" smtClean="0"/>
              <a:t>‹#›</a:t>
            </a:fld>
            <a:endParaRPr lang="he-IL"/>
          </a:p>
        </p:txBody>
      </p:sp>
    </p:spTree>
    <p:extLst>
      <p:ext uri="{BB962C8B-B14F-4D97-AF65-F5344CB8AC3E}">
        <p14:creationId xmlns:p14="http://schemas.microsoft.com/office/powerpoint/2010/main" val="1025122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4962400D-B80D-4716-8E1F-05A3FDD46B49}" type="datetimeFigureOut">
              <a:rPr lang="he-IL" smtClean="0"/>
              <a:t>כ'/אייר/תשע"ז</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2B7D375B-3B72-4D0B-B67F-6A2D93637C23}" type="slidenum">
              <a:rPr lang="he-IL" smtClean="0"/>
              <a:t>‹#›</a:t>
            </a:fld>
            <a:endParaRPr lang="he-IL"/>
          </a:p>
        </p:txBody>
      </p:sp>
    </p:spTree>
    <p:extLst>
      <p:ext uri="{BB962C8B-B14F-4D97-AF65-F5344CB8AC3E}">
        <p14:creationId xmlns:p14="http://schemas.microsoft.com/office/powerpoint/2010/main" val="123143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4962400D-B80D-4716-8E1F-05A3FDD46B49}" type="datetimeFigureOut">
              <a:rPr lang="he-IL" smtClean="0"/>
              <a:t>כ'/אייר/תשע"ז</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2B7D375B-3B72-4D0B-B67F-6A2D93637C23}" type="slidenum">
              <a:rPr lang="he-IL" smtClean="0"/>
              <a:t>‹#›</a:t>
            </a:fld>
            <a:endParaRPr lang="he-IL"/>
          </a:p>
        </p:txBody>
      </p:sp>
    </p:spTree>
    <p:extLst>
      <p:ext uri="{BB962C8B-B14F-4D97-AF65-F5344CB8AC3E}">
        <p14:creationId xmlns:p14="http://schemas.microsoft.com/office/powerpoint/2010/main" val="360936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4962400D-B80D-4716-8E1F-05A3FDD46B49}" type="datetimeFigureOut">
              <a:rPr lang="he-IL" smtClean="0"/>
              <a:t>כ'/אייר/תשע"ז</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2B7D375B-3B72-4D0B-B67F-6A2D93637C23}" type="slidenum">
              <a:rPr lang="he-IL" smtClean="0"/>
              <a:t>‹#›</a:t>
            </a:fld>
            <a:endParaRPr lang="he-IL"/>
          </a:p>
        </p:txBody>
      </p:sp>
    </p:spTree>
    <p:extLst>
      <p:ext uri="{BB962C8B-B14F-4D97-AF65-F5344CB8AC3E}">
        <p14:creationId xmlns:p14="http://schemas.microsoft.com/office/powerpoint/2010/main" val="3766422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962400D-B80D-4716-8E1F-05A3FDD46B49}" type="datetimeFigureOut">
              <a:rPr lang="he-IL" smtClean="0"/>
              <a:t>כ'/אייר/תשע"ז</a:t>
            </a:fld>
            <a:endParaRPr lang="he-IL"/>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B7D375B-3B72-4D0B-B67F-6A2D93637C23}" type="slidenum">
              <a:rPr lang="he-IL" smtClean="0"/>
              <a:t>‹#›</a:t>
            </a:fld>
            <a:endParaRPr lang="he-IL"/>
          </a:p>
        </p:txBody>
      </p:sp>
    </p:spTree>
    <p:extLst>
      <p:ext uri="{BB962C8B-B14F-4D97-AF65-F5344CB8AC3E}">
        <p14:creationId xmlns:p14="http://schemas.microsoft.com/office/powerpoint/2010/main" val="4250635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838201" y="5181600"/>
            <a:ext cx="7862394" cy="1752600"/>
          </a:xfrm>
        </p:spPr>
        <p:txBody>
          <a:bodyPr/>
          <a:lstStyle/>
          <a:p>
            <a:r>
              <a:rPr lang="he-IL" sz="2400" dirty="0" err="1" smtClean="0"/>
              <a:t>תאור</a:t>
            </a:r>
            <a:r>
              <a:rPr lang="he-IL" sz="2400" dirty="0" smtClean="0"/>
              <a:t> מקרה מאת נירית כורך – מרכז שינויים   0549888450</a:t>
            </a:r>
          </a:p>
          <a:p>
            <a:endParaRPr lang="he-IL" dirty="0" smtClean="0"/>
          </a:p>
        </p:txBody>
      </p:sp>
      <p:sp>
        <p:nvSpPr>
          <p:cNvPr id="11" name="AutoShape 4" descr="תוצאת תמונה עבור אילמות סלקטיבית"/>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8596" y="415141"/>
            <a:ext cx="3561999" cy="385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04800" y="415141"/>
            <a:ext cx="4648200" cy="4031873"/>
          </a:xfrm>
          <a:prstGeom prst="rect">
            <a:avLst/>
          </a:prstGeom>
          <a:noFill/>
        </p:spPr>
        <p:txBody>
          <a:bodyPr wrap="square" rtlCol="1">
            <a:spAutoFit/>
          </a:bodyPr>
          <a:lstStyle/>
          <a:p>
            <a:r>
              <a:rPr lang="he-IL" b="1" dirty="0" smtClean="0"/>
              <a:t>כשאיתמר רוצה ללכת </a:t>
            </a:r>
            <a:r>
              <a:rPr lang="he-IL" b="1" dirty="0"/>
              <a:t>לשירותים </a:t>
            </a:r>
            <a:r>
              <a:rPr lang="he-IL" b="1" dirty="0" smtClean="0"/>
              <a:t>הוא </a:t>
            </a:r>
            <a:r>
              <a:rPr lang="he-IL" b="1" dirty="0"/>
              <a:t>לא </a:t>
            </a:r>
            <a:r>
              <a:rPr lang="he-IL" b="1" dirty="0" smtClean="0"/>
              <a:t>יכול לבקש מהגננת לקום באמצע מפגש הבוקר בגן,</a:t>
            </a:r>
            <a:endParaRPr lang="en-US" dirty="0"/>
          </a:p>
          <a:p>
            <a:r>
              <a:rPr lang="he-IL" b="1" dirty="0"/>
              <a:t> </a:t>
            </a:r>
            <a:endParaRPr lang="en-US" dirty="0"/>
          </a:p>
          <a:p>
            <a:r>
              <a:rPr lang="he-IL" b="1" dirty="0" smtClean="0"/>
              <a:t>כשאיתמר לא מרגיש טוב הוא </a:t>
            </a:r>
            <a:r>
              <a:rPr lang="he-IL" b="1" dirty="0"/>
              <a:t>לא </a:t>
            </a:r>
            <a:r>
              <a:rPr lang="he-IL" b="1" dirty="0" smtClean="0"/>
              <a:t>יכול </a:t>
            </a:r>
            <a:r>
              <a:rPr lang="he-IL" b="1" dirty="0"/>
              <a:t>לומר </a:t>
            </a:r>
            <a:r>
              <a:rPr lang="he-IL" b="1" dirty="0" smtClean="0"/>
              <a:t>לגננת שכואב לו...</a:t>
            </a:r>
            <a:endParaRPr lang="en-US" dirty="0"/>
          </a:p>
          <a:p>
            <a:r>
              <a:rPr lang="he-IL" b="1" dirty="0"/>
              <a:t> </a:t>
            </a:r>
            <a:endParaRPr lang="en-US" dirty="0"/>
          </a:p>
          <a:p>
            <a:r>
              <a:rPr lang="he-IL" b="1" dirty="0" smtClean="0"/>
              <a:t>כשילד בגן </a:t>
            </a:r>
            <a:r>
              <a:rPr lang="he-IL" b="1" dirty="0"/>
              <a:t>מציק </a:t>
            </a:r>
            <a:r>
              <a:rPr lang="he-IL" b="1" dirty="0" smtClean="0"/>
              <a:t>לאיתמר הוא </a:t>
            </a:r>
            <a:r>
              <a:rPr lang="he-IL" b="1" dirty="0"/>
              <a:t>לא </a:t>
            </a:r>
            <a:r>
              <a:rPr lang="he-IL" b="1" dirty="0" smtClean="0"/>
              <a:t>יכול </a:t>
            </a:r>
            <a:r>
              <a:rPr lang="he-IL" b="1" dirty="0"/>
              <a:t>להגיד לו להפסיק וגם לא לבקש </a:t>
            </a:r>
            <a:r>
              <a:rPr lang="he-IL" b="1" dirty="0" smtClean="0"/>
              <a:t>מהגננת </a:t>
            </a:r>
            <a:r>
              <a:rPr lang="he-IL" b="1" dirty="0"/>
              <a:t>שתפסיק את התנהגותו</a:t>
            </a:r>
            <a:r>
              <a:rPr lang="he-IL" b="1" dirty="0" smtClean="0"/>
              <a:t>.</a:t>
            </a:r>
          </a:p>
          <a:p>
            <a:endParaRPr lang="en-US" dirty="0"/>
          </a:p>
          <a:p>
            <a:r>
              <a:rPr lang="he-IL" b="1" dirty="0"/>
              <a:t> </a:t>
            </a:r>
            <a:endParaRPr lang="en-US" dirty="0"/>
          </a:p>
          <a:p>
            <a:r>
              <a:rPr lang="he-IL" b="1" dirty="0" smtClean="0"/>
              <a:t>איתמר לא יכול </a:t>
            </a:r>
            <a:r>
              <a:rPr lang="he-IL" b="1" dirty="0"/>
              <a:t>לעשות את כל אלו כי </a:t>
            </a:r>
            <a:r>
              <a:rPr lang="he-IL" b="1" dirty="0" smtClean="0"/>
              <a:t>איתמר סובל </a:t>
            </a:r>
            <a:r>
              <a:rPr lang="he-IL" sz="4000" b="1" dirty="0"/>
              <a:t>מאילמות סלקטיבית.</a:t>
            </a:r>
            <a:endParaRPr lang="en-US" sz="4000" dirty="0"/>
          </a:p>
        </p:txBody>
      </p:sp>
    </p:spTree>
    <p:extLst>
      <p:ext uri="{BB962C8B-B14F-4D97-AF65-F5344CB8AC3E}">
        <p14:creationId xmlns:p14="http://schemas.microsoft.com/office/powerpoint/2010/main" val="3372614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פגישות 3-8 חשיפות (כולל פגישה עם הגן)</a:t>
            </a:r>
            <a:endParaRPr lang="he-IL" dirty="0"/>
          </a:p>
        </p:txBody>
      </p:sp>
      <p:sp>
        <p:nvSpPr>
          <p:cNvPr id="3" name="מציין מיקום תוכן 2"/>
          <p:cNvSpPr>
            <a:spLocks noGrp="1"/>
          </p:cNvSpPr>
          <p:nvPr>
            <p:ph idx="1"/>
          </p:nvPr>
        </p:nvSpPr>
        <p:spPr/>
        <p:txBody>
          <a:bodyPr>
            <a:normAutofit fontScale="40000" lnSpcReduction="20000"/>
          </a:bodyPr>
          <a:lstStyle/>
          <a:p>
            <a:pPr lvl="0"/>
            <a:r>
              <a:rPr lang="he-IL" dirty="0" smtClean="0"/>
              <a:t>חשיפות של </a:t>
            </a:r>
            <a:r>
              <a:rPr lang="he-IL" dirty="0" err="1" smtClean="0"/>
              <a:t>האמא</a:t>
            </a:r>
            <a:r>
              <a:rPr lang="he-IL" dirty="0" smtClean="0"/>
              <a:t> ואיתמר בחדר צדדי בגן</a:t>
            </a:r>
          </a:p>
          <a:p>
            <a:pPr lvl="0"/>
            <a:r>
              <a:rPr lang="he-IL" dirty="0" smtClean="0"/>
              <a:t>חשיפה של כרמל, איתמר  וילד נוסף שהוא </a:t>
            </a:r>
            <a:r>
              <a:rPr lang="he-IL" dirty="0"/>
              <a:t>בוחר</a:t>
            </a:r>
            <a:r>
              <a:rPr lang="he-IL" dirty="0" smtClean="0"/>
              <a:t>.</a:t>
            </a:r>
            <a:endParaRPr lang="en-US" dirty="0"/>
          </a:p>
          <a:p>
            <a:pPr marL="514350" lvl="0" indent="-514350">
              <a:buAutoNum type="arabicPeriod"/>
            </a:pPr>
            <a:r>
              <a:rPr lang="he-IL" dirty="0" smtClean="0"/>
              <a:t>חשיפה </a:t>
            </a:r>
            <a:r>
              <a:rPr lang="he-IL" dirty="0"/>
              <a:t>במשחק של מילה אחת: זריקת כדור ואמירת צבע שאוהבים, חיה, תכנית </a:t>
            </a:r>
            <a:r>
              <a:rPr lang="he-IL" dirty="0" err="1"/>
              <a:t>טלויזיה</a:t>
            </a:r>
            <a:r>
              <a:rPr lang="he-IL" dirty="0"/>
              <a:t> וכדומה</a:t>
            </a:r>
            <a:r>
              <a:rPr lang="he-IL" dirty="0" smtClean="0"/>
              <a:t>...(לפעמים מתחיל בלחישה/מאחורי דלת..)</a:t>
            </a:r>
          </a:p>
          <a:p>
            <a:pPr marL="514350" lvl="0" indent="-514350">
              <a:buAutoNum type="arabicPeriod"/>
            </a:pPr>
            <a:r>
              <a:rPr lang="he-IL" dirty="0" smtClean="0"/>
              <a:t>חשיפה </a:t>
            </a:r>
            <a:r>
              <a:rPr lang="he-IL" dirty="0"/>
              <a:t>במשחק של שתי מילים: </a:t>
            </a:r>
            <a:r>
              <a:rPr lang="he-IL" dirty="0" smtClean="0"/>
              <a:t>כרמל </a:t>
            </a:r>
            <a:r>
              <a:rPr lang="he-IL" dirty="0"/>
              <a:t>פותחת כלף ואיתמר והחבר צריכים להגיד איזה צורה ואיזה צבע יש </a:t>
            </a:r>
            <a:r>
              <a:rPr lang="he-IL" dirty="0" smtClean="0"/>
              <a:t>בקלף, או משחק מישוש גישוש</a:t>
            </a:r>
          </a:p>
          <a:p>
            <a:pPr marL="514350" lvl="0" indent="-514350">
              <a:buAutoNum type="arabicPeriod"/>
            </a:pPr>
            <a:r>
              <a:rPr lang="he-IL" dirty="0" smtClean="0"/>
              <a:t>חשיפה </a:t>
            </a:r>
            <a:r>
              <a:rPr lang="he-IL" dirty="0"/>
              <a:t>של שתי מילים כאשר מדברים אחד עם השני: אותו המשחק אבל אחד פותח לשני במעגל.. בסבב... או משחק מלחמה שצריך להגיד מה יצא בקלף, צבע וצורה (</a:t>
            </a:r>
            <a:r>
              <a:rPr lang="he-IL" dirty="0" err="1"/>
              <a:t>הושראו</a:t>
            </a:r>
            <a:r>
              <a:rPr lang="he-IL" dirty="0"/>
              <a:t> במשחק רק </a:t>
            </a:r>
            <a:r>
              <a:rPr lang="he-IL" dirty="0" err="1"/>
              <a:t>כלפים</a:t>
            </a:r>
            <a:r>
              <a:rPr lang="he-IL" dirty="0"/>
              <a:t> 1-5 כדי שיהיה קל לשחק ומותאם לגיל 4 </a:t>
            </a:r>
            <a:r>
              <a:rPr lang="he-IL" dirty="0" smtClean="0"/>
              <a:t>)</a:t>
            </a:r>
          </a:p>
          <a:p>
            <a:pPr marL="514350" lvl="0" indent="-514350">
              <a:buAutoNum type="arabicPeriod"/>
            </a:pPr>
            <a:r>
              <a:rPr lang="he-IL" dirty="0" smtClean="0"/>
              <a:t>חשיפה </a:t>
            </a:r>
            <a:r>
              <a:rPr lang="he-IL" dirty="0"/>
              <a:t>של שלוש מילים: לספר על תמונה בספר מה רואים / לשחק משחק דמיון עם טלפון </a:t>
            </a:r>
            <a:r>
              <a:rPr lang="he-IL" dirty="0" smtClean="0"/>
              <a:t>מדומה.</a:t>
            </a:r>
          </a:p>
          <a:p>
            <a:pPr marL="514350" lvl="0" indent="-514350">
              <a:buAutoNum type="arabicPeriod"/>
            </a:pPr>
            <a:r>
              <a:rPr lang="he-IL" dirty="0" smtClean="0"/>
              <a:t>חשיפה </a:t>
            </a:r>
            <a:r>
              <a:rPr lang="he-IL" dirty="0"/>
              <a:t>מלאה: משחק חופשי, משחק דמיון</a:t>
            </a:r>
            <a:r>
              <a:rPr lang="he-IL" dirty="0" smtClean="0"/>
              <a:t>.</a:t>
            </a:r>
          </a:p>
          <a:p>
            <a:pPr marL="514350" lvl="0" indent="-514350">
              <a:buAutoNum type="arabicPeriod"/>
            </a:pPr>
            <a:endParaRPr lang="en-US" dirty="0"/>
          </a:p>
          <a:p>
            <a:pPr lvl="0"/>
            <a:r>
              <a:rPr lang="he-IL" dirty="0" smtClean="0"/>
              <a:t>חזרה </a:t>
            </a:r>
            <a:r>
              <a:rPr lang="he-IL" dirty="0"/>
              <a:t>על </a:t>
            </a:r>
            <a:r>
              <a:rPr lang="he-IL" dirty="0" smtClean="0"/>
              <a:t>הנ"ל עם </a:t>
            </a:r>
            <a:r>
              <a:rPr lang="he-IL" dirty="0"/>
              <a:t>שני ילדים:  </a:t>
            </a:r>
            <a:r>
              <a:rPr lang="he-IL" dirty="0" smtClean="0"/>
              <a:t>כרמל, איתמר החבר </a:t>
            </a:r>
            <a:r>
              <a:rPr lang="he-IL" dirty="0"/>
              <a:t>הקודם ו</a:t>
            </a:r>
            <a:r>
              <a:rPr lang="he-IL" dirty="0" smtClean="0"/>
              <a:t>חבר </a:t>
            </a:r>
            <a:r>
              <a:rPr lang="he-IL" dirty="0"/>
              <a:t>נוסף שהוא </a:t>
            </a:r>
            <a:r>
              <a:rPr lang="he-IL" dirty="0" smtClean="0"/>
              <a:t>בחר.</a:t>
            </a:r>
            <a:endParaRPr lang="en-US" dirty="0"/>
          </a:p>
          <a:p>
            <a:pPr lvl="0"/>
            <a:r>
              <a:rPr lang="he-IL" dirty="0"/>
              <a:t>חזרה על </a:t>
            </a:r>
            <a:r>
              <a:rPr lang="he-IL" dirty="0" smtClean="0"/>
              <a:t>הנ"ל עם </a:t>
            </a:r>
            <a:r>
              <a:rPr lang="he-IL" dirty="0"/>
              <a:t>שלושה ילדים, (שני הילדים הקודמים ועוד אחד חדש)</a:t>
            </a:r>
            <a:endParaRPr lang="en-US" dirty="0"/>
          </a:p>
          <a:p>
            <a:pPr lvl="0"/>
            <a:r>
              <a:rPr lang="he-IL" dirty="0"/>
              <a:t>חזרה </a:t>
            </a:r>
            <a:r>
              <a:rPr lang="he-IL" dirty="0" smtClean="0"/>
              <a:t>על הנ"ל עם ארבע </a:t>
            </a:r>
            <a:r>
              <a:rPr lang="he-IL" dirty="0"/>
              <a:t>ילדים</a:t>
            </a:r>
            <a:r>
              <a:rPr lang="he-IL" dirty="0" smtClean="0"/>
              <a:t>.</a:t>
            </a:r>
          </a:p>
          <a:p>
            <a:pPr lvl="0"/>
            <a:endParaRPr lang="en-US" dirty="0"/>
          </a:p>
          <a:p>
            <a:pPr lvl="0"/>
            <a:r>
              <a:rPr lang="he-IL" dirty="0"/>
              <a:t>חזרה על כל התהליך </a:t>
            </a:r>
            <a:r>
              <a:rPr lang="he-IL" dirty="0" smtClean="0"/>
              <a:t>בשינוי </a:t>
            </a:r>
            <a:r>
              <a:rPr lang="he-IL" dirty="0"/>
              <a:t>המקום של החשיפות. במקום שהחשיפות יעשו בחדר נפרד הן מבוצעות בפינת הגן. כך הילדים האחרים רואים שאיתמר מדבר ואיתמר רואה את הילדים</a:t>
            </a:r>
            <a:r>
              <a:rPr lang="he-IL" dirty="0" smtClean="0"/>
              <a:t>.</a:t>
            </a:r>
          </a:p>
          <a:p>
            <a:pPr lvl="0"/>
            <a:endParaRPr lang="en-US" dirty="0"/>
          </a:p>
          <a:p>
            <a:r>
              <a:rPr lang="he-IL" dirty="0"/>
              <a:t>צוות הגן הונחה לעשות </a:t>
            </a:r>
            <a:r>
              <a:rPr lang="he-IL" dirty="0" smtClean="0"/>
              <a:t>את אותם החשיפות מול </a:t>
            </a:r>
            <a:r>
              <a:rPr lang="he-IL" dirty="0"/>
              <a:t>איתמר, בכל פעם איש צוות אחר, כדי שאיתמר יוכל לדבר גם עם </a:t>
            </a:r>
            <a:r>
              <a:rPr lang="he-IL" dirty="0" smtClean="0"/>
              <a:t>הצוות.</a:t>
            </a:r>
          </a:p>
          <a:p>
            <a:endParaRPr lang="he-IL" dirty="0"/>
          </a:p>
          <a:p>
            <a:r>
              <a:rPr lang="he-IL" dirty="0" smtClean="0"/>
              <a:t>יזום מפגשים </a:t>
            </a:r>
            <a:r>
              <a:rPr lang="he-IL" dirty="0" err="1" smtClean="0"/>
              <a:t>אחהצ</a:t>
            </a:r>
            <a:r>
              <a:rPr lang="he-IL" dirty="0" smtClean="0"/>
              <a:t> עם חבר וביצוע חשיפות. יזום מפגשים </a:t>
            </a:r>
            <a:r>
              <a:rPr lang="he-IL" dirty="0" err="1" smtClean="0"/>
              <a:t>אחהצ</a:t>
            </a:r>
            <a:r>
              <a:rPr lang="he-IL" dirty="0" smtClean="0"/>
              <a:t> עם חברות של </a:t>
            </a:r>
            <a:r>
              <a:rPr lang="he-IL" dirty="0" err="1" smtClean="0"/>
              <a:t>אמא</a:t>
            </a:r>
            <a:r>
              <a:rPr lang="he-IL" dirty="0" smtClean="0"/>
              <a:t> וקרובי משפחה וביצוע חשיפות. </a:t>
            </a:r>
          </a:p>
          <a:p>
            <a:endParaRPr lang="he-IL" dirty="0"/>
          </a:p>
          <a:p>
            <a:pPr lvl="0"/>
            <a:endParaRPr lang="en-US" dirty="0" smtClean="0"/>
          </a:p>
          <a:p>
            <a:endParaRPr lang="en-US" dirty="0"/>
          </a:p>
          <a:p>
            <a:endParaRPr lang="he-IL"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38800"/>
            <a:ext cx="1447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0790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en-US" dirty="0"/>
              <a:t> </a:t>
            </a:r>
            <a:r>
              <a:rPr lang="he-IL" dirty="0" smtClean="0"/>
              <a:t>עקרונות בחשיפות</a:t>
            </a:r>
            <a:endParaRPr lang="he-IL" dirty="0"/>
          </a:p>
        </p:txBody>
      </p:sp>
      <p:sp>
        <p:nvSpPr>
          <p:cNvPr id="3" name="מציין מיקום תוכן 2"/>
          <p:cNvSpPr>
            <a:spLocks noGrp="1"/>
          </p:cNvSpPr>
          <p:nvPr>
            <p:ph idx="1"/>
          </p:nvPr>
        </p:nvSpPr>
        <p:spPr/>
        <p:txBody>
          <a:bodyPr/>
          <a:lstStyle/>
          <a:p>
            <a:r>
              <a:rPr lang="he-IL" dirty="0" smtClean="0"/>
              <a:t>1. הדרגתיות</a:t>
            </a:r>
          </a:p>
          <a:p>
            <a:r>
              <a:rPr lang="he-IL" dirty="0" smtClean="0"/>
              <a:t>2. הילד שולט בקצב </a:t>
            </a:r>
            <a:r>
              <a:rPr lang="he-IL" dirty="0" err="1" smtClean="0"/>
              <a:t>ההתקמדות</a:t>
            </a:r>
            <a:r>
              <a:rPr lang="he-IL" dirty="0" smtClean="0"/>
              <a:t>, בתהליך, בבחירת החברים</a:t>
            </a:r>
          </a:p>
          <a:p>
            <a:r>
              <a:rPr lang="he-IL" dirty="0" smtClean="0"/>
              <a:t>3. חיזוקים חיובים לכל אורך התהליך</a:t>
            </a:r>
          </a:p>
          <a:p>
            <a:pPr marL="0" indent="0">
              <a:buNone/>
            </a:pPr>
            <a:endParaRPr lang="he-IL"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400"/>
            <a:ext cx="1447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411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B0587">
            <a:alpha val="18000"/>
          </a:srgbClr>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קשיים בתהליך </a:t>
            </a:r>
            <a:endParaRPr lang="he-IL" dirty="0"/>
          </a:p>
        </p:txBody>
      </p:sp>
      <p:sp>
        <p:nvSpPr>
          <p:cNvPr id="3" name="מציין מיקום תוכן 2"/>
          <p:cNvSpPr>
            <a:spLocks noGrp="1"/>
          </p:cNvSpPr>
          <p:nvPr>
            <p:ph idx="1"/>
          </p:nvPr>
        </p:nvSpPr>
        <p:spPr/>
        <p:txBody>
          <a:bodyPr>
            <a:normAutofit/>
          </a:bodyPr>
          <a:lstStyle/>
          <a:p>
            <a:pPr lvl="0"/>
            <a:r>
              <a:rPr lang="he-IL" dirty="0" smtClean="0"/>
              <a:t>קשיים התנהגותיים של איתמר ומריבות בן האחים.</a:t>
            </a:r>
          </a:p>
          <a:p>
            <a:pPr lvl="0"/>
            <a:r>
              <a:rPr lang="he-IL" dirty="0" smtClean="0"/>
              <a:t>קושי של כרמל לעבוד מול ועם הגננת, קושי של הגננת לשתף פעולה.</a:t>
            </a:r>
          </a:p>
          <a:p>
            <a:pPr lvl="0"/>
            <a:r>
              <a:rPr lang="he-IL" dirty="0" smtClean="0"/>
              <a:t>קושי להזמין חברים של איתמר.</a:t>
            </a:r>
          </a:p>
          <a:p>
            <a:pPr lvl="0"/>
            <a:r>
              <a:rPr lang="he-IL" dirty="0" smtClean="0"/>
              <a:t>חרדה של כרמל</a:t>
            </a:r>
          </a:p>
          <a:p>
            <a:pPr marL="0" lvl="0" indent="0">
              <a:buNone/>
            </a:pPr>
            <a:endParaRPr lang="en-US" dirty="0" smtClean="0"/>
          </a:p>
          <a:p>
            <a:endParaRPr lang="en-US" dirty="0"/>
          </a:p>
          <a:p>
            <a:endParaRPr lang="he-IL"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486398"/>
            <a:ext cx="1447801" cy="137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995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B0587">
            <a:alpha val="18000"/>
          </a:srgbClr>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err="1" smtClean="0"/>
              <a:t>חוזקות</a:t>
            </a:r>
            <a:endParaRPr lang="he-IL" dirty="0"/>
          </a:p>
        </p:txBody>
      </p:sp>
      <p:sp>
        <p:nvSpPr>
          <p:cNvPr id="3" name="מציין מיקום תוכן 2"/>
          <p:cNvSpPr>
            <a:spLocks noGrp="1"/>
          </p:cNvSpPr>
          <p:nvPr>
            <p:ph idx="1"/>
          </p:nvPr>
        </p:nvSpPr>
        <p:spPr/>
        <p:txBody>
          <a:bodyPr>
            <a:normAutofit/>
          </a:bodyPr>
          <a:lstStyle/>
          <a:p>
            <a:pPr lvl="0"/>
            <a:r>
              <a:rPr lang="he-IL" dirty="0" smtClean="0"/>
              <a:t>מוטיבציה גבוהה לעבודה של האם</a:t>
            </a:r>
          </a:p>
          <a:p>
            <a:pPr lvl="0"/>
            <a:r>
              <a:rPr lang="he-IL" dirty="0" smtClean="0"/>
              <a:t>נחישות</a:t>
            </a:r>
          </a:p>
          <a:p>
            <a:pPr lvl="0"/>
            <a:r>
              <a:rPr lang="he-IL" dirty="0" smtClean="0"/>
              <a:t>אמון</a:t>
            </a:r>
          </a:p>
          <a:p>
            <a:pPr lvl="0"/>
            <a:r>
              <a:rPr lang="he-IL" dirty="0" smtClean="0"/>
              <a:t>מוכנות להתמודד עם הקשיים</a:t>
            </a:r>
          </a:p>
          <a:p>
            <a:pPr lvl="0"/>
            <a:endParaRPr lang="he-IL" dirty="0"/>
          </a:p>
          <a:p>
            <a:pPr marL="0" lvl="0" indent="0">
              <a:buNone/>
            </a:pPr>
            <a:r>
              <a:rPr lang="he-IL" dirty="0" smtClean="0"/>
              <a:t>"הייתי 4 שנים בטיפולי פוריות בשביל להגיע לזה שיש לי ילדים, אני יעשה </a:t>
            </a:r>
            <a:r>
              <a:rPr lang="he-IL" dirty="0" err="1" smtClean="0"/>
              <a:t>הכל</a:t>
            </a:r>
            <a:r>
              <a:rPr lang="he-IL" dirty="0" smtClean="0"/>
              <a:t> בשבילם..."</a:t>
            </a:r>
          </a:p>
          <a:p>
            <a:pPr marL="0" lvl="0" indent="0">
              <a:buNone/>
            </a:pPr>
            <a:endParaRPr lang="en-US" dirty="0" smtClean="0"/>
          </a:p>
          <a:p>
            <a:endParaRPr lang="en-US" dirty="0"/>
          </a:p>
          <a:p>
            <a:endParaRPr lang="he-IL"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486398"/>
            <a:ext cx="1447801" cy="137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6067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cs typeface="+mn-cs"/>
              </a:rPr>
              <a:t>חברים בגן: ציור של איתמר לפני הטיפול, לילדים אין פה.</a:t>
            </a:r>
            <a:endParaRPr lang="he-IL" dirty="0">
              <a:cs typeface="+mn-cs"/>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4859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cs typeface="+mn-cs"/>
              </a:rPr>
              <a:t>חברים בגן: ציור של איתמר במהלך הטיפול, איתמר מצייר פה ומוחק אותו, השקעה מוגברת </a:t>
            </a:r>
            <a:r>
              <a:rPr lang="he-IL" dirty="0" err="1" smtClean="0">
                <a:cs typeface="+mn-cs"/>
              </a:rPr>
              <a:t>באיזור</a:t>
            </a:r>
            <a:r>
              <a:rPr lang="he-IL" dirty="0" smtClean="0">
                <a:cs typeface="+mn-cs"/>
              </a:rPr>
              <a:t> הפה</a:t>
            </a:r>
            <a:endParaRPr lang="he-IL" dirty="0">
              <a:cs typeface="+mn-cs"/>
            </a:endParaRP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307034" y="969565"/>
            <a:ext cx="4377531"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5353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cs typeface="+mn-cs"/>
              </a:rPr>
              <a:t>חברים בגן: ציור של איתמר בסוף הטיפול. הילדים קיבלו פה   </a:t>
            </a:r>
            <a:endParaRPr lang="he-IL" dirty="0">
              <a:cs typeface="+mn-cs"/>
            </a:endParaRPr>
          </a:p>
        </p:txBody>
      </p:sp>
      <p:pic>
        <p:nvPicPr>
          <p:cNvPr id="512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39574" b="76203"/>
          <a:stretch/>
        </p:blipFill>
        <p:spPr bwMode="auto">
          <a:xfrm rot="16200000">
            <a:off x="195157" y="2779954"/>
            <a:ext cx="4633596" cy="2433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9" t="63771" r="38972" b="7758"/>
          <a:stretch/>
        </p:blipFill>
        <p:spPr bwMode="auto">
          <a:xfrm rot="16200000">
            <a:off x="4602780" y="2712424"/>
            <a:ext cx="4487817" cy="2568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פרצוף מחייך 3"/>
          <p:cNvSpPr/>
          <p:nvPr/>
        </p:nvSpPr>
        <p:spPr>
          <a:xfrm>
            <a:off x="2133600" y="990600"/>
            <a:ext cx="609600" cy="457200"/>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666299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תם ולא נשלם...</a:t>
            </a:r>
            <a:endParaRPr lang="he-IL" dirty="0"/>
          </a:p>
        </p:txBody>
      </p:sp>
      <p:sp>
        <p:nvSpPr>
          <p:cNvPr id="3" name="מציין מיקום תוכן 2"/>
          <p:cNvSpPr>
            <a:spLocks noGrp="1"/>
          </p:cNvSpPr>
          <p:nvPr>
            <p:ph idx="1"/>
          </p:nvPr>
        </p:nvSpPr>
        <p:spPr/>
        <p:txBody>
          <a:bodyPr/>
          <a:lstStyle/>
          <a:p>
            <a:pPr marL="0" indent="0">
              <a:buNone/>
            </a:pPr>
            <a:endParaRPr lang="he-IL" sz="6600" dirty="0" smtClean="0"/>
          </a:p>
          <a:p>
            <a:pPr marL="0" indent="0">
              <a:buNone/>
            </a:pPr>
            <a:endParaRPr lang="he-IL" dirty="0"/>
          </a:p>
          <a:p>
            <a:pPr marL="0" indent="0">
              <a:buNone/>
            </a:pPr>
            <a:endParaRPr lang="he-I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05001"/>
            <a:ext cx="7771086" cy="4295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228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381000" y="838200"/>
            <a:ext cx="8229600" cy="2316163"/>
          </a:xfrm>
        </p:spPr>
        <p:txBody>
          <a:bodyPr>
            <a:noAutofit/>
          </a:bodyPr>
          <a:lstStyle/>
          <a:p>
            <a:pPr marL="0" indent="0">
              <a:buNone/>
            </a:pPr>
            <a:r>
              <a:rPr lang="he-IL" sz="10000" dirty="0" smtClean="0">
                <a:solidFill>
                  <a:schemeClr val="bg1"/>
                </a:solidFill>
              </a:rPr>
              <a:t>     שאלות... </a:t>
            </a:r>
            <a:endParaRPr lang="he-IL" sz="10000" dirty="0">
              <a:solidFill>
                <a:schemeClr val="bg1"/>
              </a:solidFill>
            </a:endParaRPr>
          </a:p>
        </p:txBody>
      </p:sp>
    </p:spTree>
    <p:extLst>
      <p:ext uri="{BB962C8B-B14F-4D97-AF65-F5344CB8AC3E}">
        <p14:creationId xmlns:p14="http://schemas.microsoft.com/office/powerpoint/2010/main" val="2672599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ההתחלה...</a:t>
            </a:r>
            <a:endParaRPr lang="he-IL" dirty="0"/>
          </a:p>
        </p:txBody>
      </p:sp>
      <p:sp>
        <p:nvSpPr>
          <p:cNvPr id="3" name="מציין מיקום תוכן 2"/>
          <p:cNvSpPr>
            <a:spLocks noGrp="1"/>
          </p:cNvSpPr>
          <p:nvPr>
            <p:ph idx="1"/>
          </p:nvPr>
        </p:nvSpPr>
        <p:spPr/>
        <p:txBody>
          <a:bodyPr/>
          <a:lstStyle/>
          <a:p>
            <a:r>
              <a:rPr lang="he-IL" dirty="0" smtClean="0"/>
              <a:t>שיחת הטלפון הראשונה מהאם והמחשבות אחריה....</a:t>
            </a:r>
            <a:endParaRPr lang="he-IL"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40370"/>
            <a:ext cx="1447800" cy="1517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542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פגישת הכרות - </a:t>
            </a:r>
            <a:r>
              <a:rPr lang="he-IL" dirty="0" err="1" smtClean="0"/>
              <a:t>אינטייק</a:t>
            </a:r>
            <a:endParaRPr lang="he-IL" dirty="0"/>
          </a:p>
        </p:txBody>
      </p:sp>
      <p:sp>
        <p:nvSpPr>
          <p:cNvPr id="3" name="מציין מיקום תוכן 2"/>
          <p:cNvSpPr>
            <a:spLocks noGrp="1"/>
          </p:cNvSpPr>
          <p:nvPr>
            <p:ph idx="1"/>
          </p:nvPr>
        </p:nvSpPr>
        <p:spPr/>
        <p:txBody>
          <a:bodyPr>
            <a:normAutofit fontScale="70000" lnSpcReduction="20000"/>
          </a:bodyPr>
          <a:lstStyle/>
          <a:p>
            <a:pPr marL="0" indent="0">
              <a:buNone/>
            </a:pPr>
            <a:r>
              <a:rPr lang="he-IL" dirty="0"/>
              <a:t>איתמר (שם בדוי) בן 4.5 נמצא בגן </a:t>
            </a:r>
            <a:r>
              <a:rPr lang="he-IL" dirty="0" err="1"/>
              <a:t>עיריה</a:t>
            </a:r>
            <a:r>
              <a:rPr lang="he-IL" dirty="0"/>
              <a:t>, בטרום חובה, הוריו נשואים כעשר שנים, יש לו אח שגדול ממנו בשנה, אח "מוצלח" מחונן, איתמר נחשב "הילד הבעייתי במשפחה", ההורים יהודים, בעלי השכלה האקדמאית, </a:t>
            </a:r>
            <a:r>
              <a:rPr lang="he-IL" dirty="0" err="1"/>
              <a:t>אמא</a:t>
            </a:r>
            <a:r>
              <a:rPr lang="he-IL" dirty="0"/>
              <a:t> מנהלת חשבונות ואבא </a:t>
            </a:r>
            <a:r>
              <a:rPr lang="he-IL" dirty="0" smtClean="0"/>
              <a:t>בתפקיד ניהולי בחברה </a:t>
            </a:r>
            <a:r>
              <a:rPr lang="he-IL" dirty="0"/>
              <a:t>ממשלתית, מצב סוציואקונומי של ההורים ממוצע.</a:t>
            </a:r>
            <a:endParaRPr lang="en-US" b="1" dirty="0"/>
          </a:p>
          <a:p>
            <a:pPr marL="0" indent="0">
              <a:buNone/>
            </a:pPr>
            <a:r>
              <a:rPr lang="he-IL" dirty="0"/>
              <a:t> </a:t>
            </a:r>
            <a:endParaRPr lang="en-US" dirty="0"/>
          </a:p>
          <a:p>
            <a:pPr marL="0" indent="0">
              <a:buNone/>
            </a:pPr>
            <a:r>
              <a:rPr lang="he-IL" dirty="0" err="1"/>
              <a:t>אמא</a:t>
            </a:r>
            <a:r>
              <a:rPr lang="he-IL" dirty="0"/>
              <a:t> של איתמר יזמה את הטיפול ופנתה למרכז שינויים באמצעות הקופח, סיבת הפניה המוצהרת </a:t>
            </a:r>
            <a:r>
              <a:rPr lang="he-IL" dirty="0" err="1"/>
              <a:t>היתה</a:t>
            </a:r>
            <a:r>
              <a:rPr lang="he-IL" dirty="0"/>
              <a:t> אילמות סלקטיבית ממנה סובל איתמר מעל שנה, אולם בשיחותיה הראשונות התלוננה בעיקר על התנהגות אלימה של איתמר כלפי האח הבכור וכלפיה, על קושי בגבולות. </a:t>
            </a:r>
            <a:endParaRPr lang="he-IL" dirty="0" smtClean="0"/>
          </a:p>
          <a:p>
            <a:pPr marL="0" indent="0">
              <a:buNone/>
            </a:pPr>
            <a:endParaRPr lang="en-US" dirty="0"/>
          </a:p>
          <a:p>
            <a:pPr marL="0" indent="0">
              <a:buNone/>
            </a:pPr>
            <a:r>
              <a:rPr lang="he-IL" dirty="0"/>
              <a:t>ניכר היה שהיא רוצה לעזור לאיתמר בנושא האילמות אך מתקשה להתפנות לכך בשלב הראשוני של הטיפול בשל הקושי היומיומי של ההתמודדות עם התנהגותו "הפרועה" של איתמר בבית</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10200"/>
            <a:ext cx="1447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2685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המשך - </a:t>
            </a:r>
            <a:r>
              <a:rPr lang="he-IL" dirty="0" err="1" smtClean="0"/>
              <a:t>אינטייק</a:t>
            </a:r>
            <a:endParaRPr lang="he-IL" dirty="0"/>
          </a:p>
        </p:txBody>
      </p:sp>
      <p:sp>
        <p:nvSpPr>
          <p:cNvPr id="3" name="מציין מיקום תוכן 2"/>
          <p:cNvSpPr>
            <a:spLocks noGrp="1"/>
          </p:cNvSpPr>
          <p:nvPr>
            <p:ph idx="1"/>
          </p:nvPr>
        </p:nvSpPr>
        <p:spPr/>
        <p:txBody>
          <a:bodyPr>
            <a:normAutofit fontScale="70000" lnSpcReduction="20000"/>
          </a:bodyPr>
          <a:lstStyle/>
          <a:p>
            <a:pPr marL="0" indent="0">
              <a:buNone/>
            </a:pPr>
            <a:r>
              <a:rPr lang="he-IL" dirty="0" smtClean="0"/>
              <a:t>האם סיפרה שהיא הבחינה שאיתמר לא מדבר עוד בגן טרום </a:t>
            </a:r>
            <a:r>
              <a:rPr lang="he-IL" dirty="0" err="1" smtClean="0"/>
              <a:t>טרום</a:t>
            </a:r>
            <a:r>
              <a:rPr lang="he-IL" dirty="0" smtClean="0"/>
              <a:t> חובה, לא עם הגננת ולא עם הילדים.</a:t>
            </a:r>
          </a:p>
          <a:p>
            <a:pPr marL="0" indent="0">
              <a:buNone/>
            </a:pPr>
            <a:r>
              <a:rPr lang="he-IL" dirty="0" smtClean="0"/>
              <a:t>בגיל 3 נכנס לגן </a:t>
            </a:r>
            <a:r>
              <a:rPr lang="he-IL" dirty="0" err="1" smtClean="0"/>
              <a:t>עיריה</a:t>
            </a:r>
            <a:r>
              <a:rPr lang="he-IL" dirty="0" smtClean="0"/>
              <a:t>, לדבריה הגננת </a:t>
            </a:r>
            <a:r>
              <a:rPr lang="he-IL" dirty="0" err="1" smtClean="0"/>
              <a:t>היתה</a:t>
            </a:r>
            <a:r>
              <a:rPr lang="he-IL" dirty="0" smtClean="0"/>
              <a:t> "קשוחה" ולכן לא הצליחה לגרום לאיתמר לדבר, בסוף השנה </a:t>
            </a:r>
            <a:r>
              <a:rPr lang="he-IL" dirty="0" err="1" smtClean="0"/>
              <a:t>אימו</a:t>
            </a:r>
            <a:r>
              <a:rPr lang="he-IL" dirty="0" smtClean="0"/>
              <a:t> העבירה אותו לגן אחר וחשבה שבגן החדש ידבר, אך זה לא קרה. לטענתה הגננת של הגן הנוכחי עוד יותר קשוחה, כרמל, (שם בדוי) </a:t>
            </a:r>
            <a:r>
              <a:rPr lang="he-IL" dirty="0" err="1" smtClean="0"/>
              <a:t>אימו</a:t>
            </a:r>
            <a:r>
              <a:rPr lang="he-IL" dirty="0" smtClean="0"/>
              <a:t> של איתמר מאשימה את הגננת בכך שאיתמר לא מדבר. "בגללה הוא לא מדבר, כי היא קשוחה, במקום לפתוח אותו היא סגרה אותו".</a:t>
            </a:r>
          </a:p>
          <a:p>
            <a:pPr marL="0" indent="0">
              <a:buNone/>
            </a:pPr>
            <a:endParaRPr lang="he-IL" dirty="0" smtClean="0"/>
          </a:p>
          <a:p>
            <a:pPr marL="0" indent="0">
              <a:buNone/>
            </a:pPr>
            <a:r>
              <a:rPr lang="he-IL" dirty="0" smtClean="0"/>
              <a:t>איתמר לא מדבר עם צוות הגן, מדבר מילים בודדות עם הגננת כאשר היא פונה אליו ישירות. (עונה לתשובותיה). לא מדבר עם ילדים בגן, לא מדבר עם מבוגרים אחרים (חברות של </a:t>
            </a:r>
            <a:r>
              <a:rPr lang="he-IL" dirty="0" err="1" smtClean="0"/>
              <a:t>אמא</a:t>
            </a:r>
            <a:r>
              <a:rPr lang="he-IL" dirty="0" smtClean="0"/>
              <a:t>) ולא עם  הילדים של החברות הנ"ל. </a:t>
            </a:r>
          </a:p>
          <a:p>
            <a:pPr marL="0" indent="0">
              <a:buNone/>
            </a:pPr>
            <a:r>
              <a:rPr lang="he-IL" dirty="0" smtClean="0"/>
              <a:t>האם והגננת מדווחות שהתנהגותו של איתמר בגן "קפואה", הוא לא מדבר, עוטה על עצמו הבעה אטומה, קפואה, ממעט לשתף פעולה, נראה כאילו הוא בעולם אחר, לא שותף, לא חלק.</a:t>
            </a:r>
          </a:p>
          <a:p>
            <a:pPr marL="0" indent="0">
              <a:buNone/>
            </a:pPr>
            <a:endParaRPr lang="he-IL"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62600"/>
            <a:ext cx="1447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72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1600200"/>
            <a:ext cx="8229600" cy="4525963"/>
          </a:xfrm>
        </p:spPr>
        <p:txBody>
          <a:bodyPr>
            <a:normAutofit fontScale="85000" lnSpcReduction="20000"/>
          </a:bodyPr>
          <a:lstStyle/>
          <a:p>
            <a:pPr marL="0" indent="0">
              <a:spcBef>
                <a:spcPts val="0"/>
              </a:spcBef>
              <a:buNone/>
            </a:pPr>
            <a:r>
              <a:rPr lang="he-IL" dirty="0">
                <a:latin typeface="Times New Roman"/>
                <a:ea typeface="Times New Roman"/>
              </a:rPr>
              <a:t>בתצפית שערכתי בגן ראיתי התנהגות התואמת את דיווחי הגננת, איתמר לא דיבר עם ילדים, לא דיבר עם הצוות, ישב קפוא על כיסא, סרב להשתתף כאשר הגננת הזמינה אותו במפגש הבוקר. גם הסייעת </a:t>
            </a:r>
            <a:r>
              <a:rPr lang="he-IL" dirty="0" err="1">
                <a:latin typeface="Times New Roman"/>
                <a:ea typeface="Times New Roman"/>
              </a:rPr>
              <a:t>איתה</a:t>
            </a:r>
            <a:r>
              <a:rPr lang="he-IL" dirty="0">
                <a:latin typeface="Times New Roman"/>
                <a:ea typeface="Times New Roman"/>
              </a:rPr>
              <a:t> החלפתי כמה מילים לפני התצפית תיארה אותו כילד מוזר, לא משתתף, לא מדבר. קפוא.</a:t>
            </a:r>
            <a:endParaRPr lang="en-US" dirty="0" smtClean="0">
              <a:effectLst/>
              <a:latin typeface="Times New Roman"/>
              <a:ea typeface="Times New Roman"/>
            </a:endParaRPr>
          </a:p>
          <a:p>
            <a:pPr marL="0" indent="0">
              <a:spcBef>
                <a:spcPts val="0"/>
              </a:spcBef>
              <a:buNone/>
            </a:pPr>
            <a:r>
              <a:rPr lang="he-IL" dirty="0">
                <a:latin typeface="Times New Roman"/>
                <a:ea typeface="Times New Roman"/>
              </a:rPr>
              <a:t> </a:t>
            </a:r>
            <a:endParaRPr lang="en-US" dirty="0" smtClean="0">
              <a:effectLst/>
              <a:latin typeface="Times New Roman"/>
              <a:ea typeface="Times New Roman"/>
            </a:endParaRPr>
          </a:p>
          <a:p>
            <a:pPr marL="0" indent="0">
              <a:spcBef>
                <a:spcPts val="0"/>
              </a:spcBef>
              <a:buNone/>
            </a:pPr>
            <a:r>
              <a:rPr lang="he-IL" dirty="0">
                <a:latin typeface="Times New Roman"/>
                <a:ea typeface="Times New Roman"/>
              </a:rPr>
              <a:t>בבית איתמר מתנהג באלימות כלפי האח והאם, מציק לחברים של האח כאשר הנ"ל באים לבקר. עושה דברים מסוכנים כגון לרוץ לכביש, קשה להציב לו גבולות, כל דבר צריך לומר לו כמה פעמים עד </a:t>
            </a:r>
            <a:r>
              <a:rPr lang="he-IL" dirty="0" err="1">
                <a:latin typeface="Times New Roman"/>
                <a:ea typeface="Times New Roman"/>
              </a:rPr>
              <a:t>שאמא</a:t>
            </a:r>
            <a:r>
              <a:rPr lang="he-IL" dirty="0">
                <a:latin typeface="Times New Roman"/>
                <a:ea typeface="Times New Roman"/>
              </a:rPr>
              <a:t> צועקת ורק אז הוא מבצע את בקשותיה</a:t>
            </a:r>
            <a:r>
              <a:rPr lang="he-IL" dirty="0" smtClean="0">
                <a:latin typeface="Times New Roman"/>
                <a:ea typeface="Times New Roman"/>
              </a:rPr>
              <a:t>.</a:t>
            </a:r>
            <a:endParaRPr lang="en-US" dirty="0" smtClean="0">
              <a:effectLst/>
              <a:latin typeface="Times New Roman"/>
              <a:ea typeface="Times New Roman"/>
            </a:endParaRPr>
          </a:p>
          <a:p>
            <a:pPr marL="0" indent="0">
              <a:spcBef>
                <a:spcPts val="0"/>
              </a:spcBef>
              <a:buNone/>
            </a:pPr>
            <a:r>
              <a:rPr lang="he-IL" dirty="0">
                <a:latin typeface="Times New Roman"/>
                <a:ea typeface="Times New Roman"/>
              </a:rPr>
              <a:t>ניכר כי איתמר חווה את עצמו בבית כילד "רע ובעייתי".</a:t>
            </a:r>
            <a:endParaRPr lang="en-US" dirty="0" smtClean="0">
              <a:effectLst/>
              <a:latin typeface="Times New Roman"/>
              <a:ea typeface="Times New Roman"/>
            </a:endParaRPr>
          </a:p>
          <a:p>
            <a:pPr marL="0" indent="0">
              <a:buNone/>
            </a:pPr>
            <a:endParaRPr lang="he-IL" dirty="0"/>
          </a:p>
        </p:txBody>
      </p:sp>
      <p:sp>
        <p:nvSpPr>
          <p:cNvPr id="4" name="כותרת 1"/>
          <p:cNvSpPr>
            <a:spLocks noGrp="1"/>
          </p:cNvSpPr>
          <p:nvPr>
            <p:ph type="title"/>
          </p:nvPr>
        </p:nvSpPr>
        <p:spPr>
          <a:xfrm>
            <a:off x="457200" y="274638"/>
            <a:ext cx="8229600" cy="1143000"/>
          </a:xfrm>
        </p:spPr>
        <p:txBody>
          <a:bodyPr/>
          <a:lstStyle/>
          <a:p>
            <a:r>
              <a:rPr lang="he-IL" dirty="0" smtClean="0"/>
              <a:t>המשך - </a:t>
            </a:r>
            <a:r>
              <a:rPr lang="he-IL" dirty="0" err="1" smtClean="0"/>
              <a:t>אינטייק</a:t>
            </a:r>
            <a:endParaRPr lang="he-IL"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40370"/>
            <a:ext cx="1447800" cy="1517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2223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0DD7F"/>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solidFill>
            <a:srgbClr val="92D050">
              <a:alpha val="46000"/>
            </a:srgbClr>
          </a:solidFill>
        </p:spPr>
        <p:txBody>
          <a:bodyPr/>
          <a:lstStyle/>
          <a:p>
            <a:r>
              <a:rPr lang="he-IL" dirty="0" smtClean="0"/>
              <a:t>רקע משפחתי </a:t>
            </a:r>
            <a:endParaRPr lang="he-IL" dirty="0"/>
          </a:p>
        </p:txBody>
      </p:sp>
      <p:sp>
        <p:nvSpPr>
          <p:cNvPr id="3" name="מציין מיקום תוכן 2"/>
          <p:cNvSpPr>
            <a:spLocks noGrp="1"/>
          </p:cNvSpPr>
          <p:nvPr>
            <p:ph idx="1"/>
          </p:nvPr>
        </p:nvSpPr>
        <p:spPr>
          <a:xfrm>
            <a:off x="457200" y="1219200"/>
            <a:ext cx="8229600" cy="5029200"/>
          </a:xfrm>
        </p:spPr>
        <p:txBody>
          <a:bodyPr>
            <a:normAutofit lnSpcReduction="10000"/>
          </a:bodyPr>
          <a:lstStyle/>
          <a:p>
            <a:pPr marL="0" indent="0">
              <a:buNone/>
            </a:pPr>
            <a:endParaRPr lang="en-US" dirty="0"/>
          </a:p>
          <a:p>
            <a:r>
              <a:rPr lang="he-IL" dirty="0"/>
              <a:t>איתמר ואחיו הגיעו לעולם לאחר 4 שנות טיפולי פוריות, האם מעידה על עצמה שעבדה כל כך קשה כדי שיהיו לה ילדים שהיא תעשה </a:t>
            </a:r>
            <a:r>
              <a:rPr lang="he-IL" dirty="0" err="1"/>
              <a:t>הכל</a:t>
            </a:r>
            <a:r>
              <a:rPr lang="he-IL" dirty="0"/>
              <a:t> </a:t>
            </a:r>
            <a:r>
              <a:rPr lang="he-IL" dirty="0" smtClean="0"/>
              <a:t>למענם</a:t>
            </a:r>
            <a:r>
              <a:rPr lang="he-IL" dirty="0"/>
              <a:t>.</a:t>
            </a:r>
            <a:endParaRPr lang="en-US" dirty="0"/>
          </a:p>
          <a:p>
            <a:r>
              <a:rPr lang="he-IL" dirty="0"/>
              <a:t>שני ההורים של איתמר סבלו מאילמות סלקטיביות כשהיו ילדים, אביו של איתמר סובל מאילמות סלקטיבית עד היום</a:t>
            </a:r>
            <a:r>
              <a:rPr lang="he-IL" dirty="0" smtClean="0"/>
              <a:t>.</a:t>
            </a:r>
            <a:endParaRPr lang="he-IL" dirty="0"/>
          </a:p>
          <a:p>
            <a:r>
              <a:rPr lang="he-IL" dirty="0" smtClean="0"/>
              <a:t>האם </a:t>
            </a:r>
            <a:r>
              <a:rPr lang="he-IL" dirty="0"/>
              <a:t>סובלת כיום מ </a:t>
            </a:r>
            <a:r>
              <a:rPr lang="en-US" dirty="0"/>
              <a:t> OCD </a:t>
            </a:r>
            <a:r>
              <a:rPr lang="he-IL" dirty="0" smtClean="0"/>
              <a:t>.</a:t>
            </a:r>
            <a:endParaRPr lang="en-US" dirty="0"/>
          </a:p>
          <a:p>
            <a:r>
              <a:rPr lang="he-IL" dirty="0" smtClean="0"/>
              <a:t>האם </a:t>
            </a:r>
            <a:r>
              <a:rPr lang="he-IL" dirty="0"/>
              <a:t>מעידה על עצמה כטיפוס שלא אוהב אנשים</a:t>
            </a:r>
            <a:r>
              <a:rPr lang="he-IL" dirty="0" smtClean="0"/>
              <a:t>.</a:t>
            </a:r>
            <a:endParaRPr 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47800" cy="1517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0391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030A0">
            <a:alpha val="42000"/>
          </a:srgbClr>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הדרכה פסיכולוגית</a:t>
            </a:r>
            <a:endParaRPr lang="he-IL" dirty="0"/>
          </a:p>
        </p:txBody>
      </p:sp>
      <p:sp>
        <p:nvSpPr>
          <p:cNvPr id="3" name="מציין מיקום תוכן 2"/>
          <p:cNvSpPr>
            <a:spLocks noGrp="1"/>
          </p:cNvSpPr>
          <p:nvPr>
            <p:ph idx="1"/>
          </p:nvPr>
        </p:nvSpPr>
        <p:spPr/>
        <p:txBody>
          <a:bodyPr>
            <a:normAutofit fontScale="77500" lnSpcReduction="20000"/>
          </a:bodyPr>
          <a:lstStyle/>
          <a:p>
            <a:r>
              <a:rPr lang="he-IL" dirty="0" smtClean="0"/>
              <a:t>הגדרה: </a:t>
            </a:r>
            <a:r>
              <a:rPr lang="he-IL" b="1" i="1" dirty="0"/>
              <a:t>אילמות סלקטיבית היא תופעה פסיכיאטרית הנפוצה בעיקר אצל ילדים. </a:t>
            </a:r>
            <a:r>
              <a:rPr lang="he-IL" dirty="0"/>
              <a:t>לאילמות סלקטיבית יש מאפיין ברור: מצד אחד, הילד נמנע באופן עקבי מלדבר במצבים </a:t>
            </a:r>
            <a:r>
              <a:rPr lang="he-IL" dirty="0" err="1"/>
              <a:t>מסויימים</a:t>
            </a:r>
            <a:r>
              <a:rPr lang="he-IL" dirty="0"/>
              <a:t> או עם אנשים </a:t>
            </a:r>
            <a:r>
              <a:rPr lang="he-IL" dirty="0" err="1"/>
              <a:t>מסויימים</a:t>
            </a:r>
            <a:r>
              <a:rPr lang="he-IL" dirty="0"/>
              <a:t>, כאשר מהצד האחר הוא מדבר באופן רגיל במצבים אחרים או עם אנשים אחרים. במרבית המקרים הילד גם נוטה להיות חששן או ביישן. </a:t>
            </a:r>
            <a:r>
              <a:rPr lang="he-IL" dirty="0" smtClean="0"/>
              <a:t/>
            </a:r>
            <a:br>
              <a:rPr lang="he-IL" dirty="0" smtClean="0"/>
            </a:br>
            <a:endParaRPr lang="en-US" dirty="0"/>
          </a:p>
          <a:p>
            <a:pPr marL="0" indent="0">
              <a:buNone/>
            </a:pPr>
            <a:endParaRPr lang="en-US" dirty="0"/>
          </a:p>
          <a:p>
            <a:r>
              <a:rPr lang="he-IL" b="1" i="1" dirty="0"/>
              <a:t>מקובל להתייחס לאילמות הסלקטיבית כהפרעת חרדה. ידוע שילדים הסובלים מאילמות זו אינם נמנעים מהדיבור בשל חוסר רצון אלא בגלל חוסר יכולת נפשית. </a:t>
            </a:r>
            <a:endParaRPr lang="he-IL" b="1" i="1" dirty="0" smtClean="0"/>
          </a:p>
          <a:p>
            <a:endParaRPr lang="he-IL" b="1" i="1" dirty="0" smtClean="0"/>
          </a:p>
          <a:p>
            <a:r>
              <a:rPr lang="he-IL" sz="2600" b="1" i="1" dirty="0" smtClean="0"/>
              <a:t>דוגמה: איבוד יכולת ללכת אחרי תאונת דרכים</a:t>
            </a:r>
            <a:endParaRPr lang="en-US" sz="2600" dirty="0"/>
          </a:p>
          <a:p>
            <a:pPr marL="0" indent="0">
              <a:buNone/>
            </a:pPr>
            <a:endParaRPr lang="he-IL"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40370"/>
            <a:ext cx="1447800" cy="1517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1717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030A0">
            <a:alpha val="38000"/>
          </a:srgbClr>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המשך הדרכה פסיכולוגית: מעגל החרדה</a:t>
            </a:r>
            <a:br>
              <a:rPr lang="he-IL" dirty="0" smtClean="0"/>
            </a:br>
            <a:endParaRPr lang="he-IL" dirty="0"/>
          </a:p>
        </p:txBody>
      </p:sp>
      <p:sp>
        <p:nvSpPr>
          <p:cNvPr id="3" name="מציין מיקום תוכן 2"/>
          <p:cNvSpPr>
            <a:spLocks noGrp="1"/>
          </p:cNvSpPr>
          <p:nvPr>
            <p:ph idx="1"/>
          </p:nvPr>
        </p:nvSpPr>
        <p:spPr>
          <a:xfrm>
            <a:off x="457200" y="1600200"/>
            <a:ext cx="8229600" cy="5257800"/>
          </a:xfrm>
        </p:spPr>
        <p:txBody>
          <a:bodyPr/>
          <a:lstStyle/>
          <a:p>
            <a:r>
              <a:rPr lang="he-IL" dirty="0" smtClean="0"/>
              <a:t>חרדה        הימנעות         החרדה עולה</a:t>
            </a:r>
          </a:p>
          <a:p>
            <a:endParaRPr lang="he-IL" dirty="0"/>
          </a:p>
          <a:p>
            <a:endParaRPr lang="he-IL" dirty="0" smtClean="0"/>
          </a:p>
          <a:p>
            <a:endParaRPr lang="he-IL" dirty="0" smtClean="0"/>
          </a:p>
          <a:p>
            <a:r>
              <a:rPr lang="he-IL" dirty="0" smtClean="0"/>
              <a:t>חרדה         חשיפות         החרדה יורדת</a:t>
            </a:r>
          </a:p>
          <a:p>
            <a:endParaRPr lang="he-IL" dirty="0"/>
          </a:p>
          <a:p>
            <a:pPr marL="0" indent="0">
              <a:buNone/>
            </a:pPr>
            <a:endParaRPr lang="he-IL" sz="2800" dirty="0" smtClean="0"/>
          </a:p>
          <a:p>
            <a:pPr marL="0" indent="0">
              <a:buNone/>
            </a:pPr>
            <a:r>
              <a:rPr lang="he-IL" sz="2800" dirty="0" smtClean="0"/>
              <a:t>דוגמה: חרדה מכלבים</a:t>
            </a:r>
            <a:endParaRPr lang="he-IL" sz="2800" dirty="0"/>
          </a:p>
        </p:txBody>
      </p:sp>
      <p:sp>
        <p:nvSpPr>
          <p:cNvPr id="4" name="חץ מעוקל למעלה 3"/>
          <p:cNvSpPr/>
          <p:nvPr/>
        </p:nvSpPr>
        <p:spPr>
          <a:xfrm>
            <a:off x="6107317" y="2133600"/>
            <a:ext cx="1600200" cy="5334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5" name="חץ מעוקל למעלה 4"/>
          <p:cNvSpPr/>
          <p:nvPr/>
        </p:nvSpPr>
        <p:spPr>
          <a:xfrm>
            <a:off x="6107317" y="4495800"/>
            <a:ext cx="1600200" cy="5334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6" name="חץ מעוקל למעלה 5"/>
          <p:cNvSpPr/>
          <p:nvPr/>
        </p:nvSpPr>
        <p:spPr>
          <a:xfrm rot="10800000">
            <a:off x="6048846" y="1143000"/>
            <a:ext cx="1600200" cy="5334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7" name="חץ מעוקל למעלה 6"/>
          <p:cNvSpPr/>
          <p:nvPr/>
        </p:nvSpPr>
        <p:spPr>
          <a:xfrm rot="10800000">
            <a:off x="6048846" y="3505200"/>
            <a:ext cx="1600200" cy="5334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8" name="חץ שמאלה 7"/>
          <p:cNvSpPr/>
          <p:nvPr/>
        </p:nvSpPr>
        <p:spPr>
          <a:xfrm>
            <a:off x="4191000" y="1828800"/>
            <a:ext cx="838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חץ שמאלה 8"/>
          <p:cNvSpPr/>
          <p:nvPr/>
        </p:nvSpPr>
        <p:spPr>
          <a:xfrm>
            <a:off x="4227968" y="4114800"/>
            <a:ext cx="838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40370"/>
            <a:ext cx="1447800" cy="1517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056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030A0">
            <a:alpha val="38000"/>
          </a:srgbClr>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המשך הדרכה פסיכולוגית ונטיעת אמונה</a:t>
            </a:r>
            <a:endParaRPr lang="he-IL" dirty="0"/>
          </a:p>
        </p:txBody>
      </p:sp>
      <p:sp>
        <p:nvSpPr>
          <p:cNvPr id="3" name="מציין מיקום תוכן 2"/>
          <p:cNvSpPr>
            <a:spLocks noGrp="1"/>
          </p:cNvSpPr>
          <p:nvPr>
            <p:ph idx="1"/>
          </p:nvPr>
        </p:nvSpPr>
        <p:spPr/>
        <p:txBody>
          <a:bodyPr/>
          <a:lstStyle/>
          <a:p>
            <a:pPr marL="0" indent="0">
              <a:buNone/>
            </a:pPr>
            <a:r>
              <a:rPr lang="he-IL" dirty="0" smtClean="0"/>
              <a:t>סטטיסטיקה ועוד סטטיסטיקה... (כולל צפי של זמן הטיפול)</a:t>
            </a:r>
            <a:endParaRPr lang="he-IL"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40370"/>
            <a:ext cx="1447800" cy="1517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118625"/>
      </p:ext>
    </p:extLst>
  </p:cSld>
  <p:clrMapOvr>
    <a:masterClrMapping/>
  </p:clrMapOvr>
</p:sld>
</file>

<file path=ppt/theme/theme1.xml><?xml version="1.0" encoding="utf-8"?>
<a:theme xmlns:a="http://schemas.openxmlformats.org/drawingml/2006/main" name="ערכת נושא Office">
  <a:themeElements>
    <a:clrScheme name="חלון">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TotalTime>
  <Words>874</Words>
  <Application>Microsoft Office PowerPoint</Application>
  <PresentationFormat>‫הצגה על המסך (4:3)</PresentationFormat>
  <Paragraphs>95</Paragraphs>
  <Slides>18</Slides>
  <Notes>0</Notes>
  <HiddenSlides>0</HiddenSlides>
  <MMClips>0</MMClips>
  <ScaleCrop>false</ScaleCrop>
  <HeadingPairs>
    <vt:vector size="4" baseType="variant">
      <vt:variant>
        <vt:lpstr>ערכת נושא</vt:lpstr>
      </vt:variant>
      <vt:variant>
        <vt:i4>1</vt:i4>
      </vt:variant>
      <vt:variant>
        <vt:lpstr>כותרות שקופיות</vt:lpstr>
      </vt:variant>
      <vt:variant>
        <vt:i4>18</vt:i4>
      </vt:variant>
    </vt:vector>
  </HeadingPairs>
  <TitlesOfParts>
    <vt:vector size="19" baseType="lpstr">
      <vt:lpstr>ערכת נושא Office</vt:lpstr>
      <vt:lpstr>מצגת של PowerPoint</vt:lpstr>
      <vt:lpstr>ההתחלה...</vt:lpstr>
      <vt:lpstr>פגישת הכרות - אינטייק</vt:lpstr>
      <vt:lpstr>המשך - אינטייק</vt:lpstr>
      <vt:lpstr>המשך - אינטייק</vt:lpstr>
      <vt:lpstr>רקע משפחתי </vt:lpstr>
      <vt:lpstr>הדרכה פסיכולוגית</vt:lpstr>
      <vt:lpstr>המשך הדרכה פסיכולוגית: מעגל החרדה </vt:lpstr>
      <vt:lpstr>המשך הדרכה פסיכולוגית ונטיעת אמונה</vt:lpstr>
      <vt:lpstr>פגישות 3-8 חשיפות (כולל פגישה עם הגן)</vt:lpstr>
      <vt:lpstr> עקרונות בחשיפות</vt:lpstr>
      <vt:lpstr>קשיים בתהליך </vt:lpstr>
      <vt:lpstr>חוזקות</vt:lpstr>
      <vt:lpstr>חברים בגן: ציור של איתמר לפני הטיפול, לילדים אין פה.</vt:lpstr>
      <vt:lpstr>חברים בגן: ציור של איתמר במהלך הטיפול, איתמר מצייר פה ומוחק אותו, השקעה מוגברת באיזור הפה</vt:lpstr>
      <vt:lpstr>חברים בגן: ציור של איתמר בסוף הטיפול. הילדים קיבלו פה   </vt:lpstr>
      <vt:lpstr>תם ולא נשלם...</vt:lpstr>
      <vt:lpstr>מצגת של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אילמות סלקטיבית – תאור מקרה</dc:title>
  <dc:creator>nirit</dc:creator>
  <cp:lastModifiedBy>nirit</cp:lastModifiedBy>
  <cp:revision>27</cp:revision>
  <cp:lastPrinted>2017-05-14T04:30:37Z</cp:lastPrinted>
  <dcterms:created xsi:type="dcterms:W3CDTF">2017-05-12T07:29:51Z</dcterms:created>
  <dcterms:modified xsi:type="dcterms:W3CDTF">2017-05-15T22:12:57Z</dcterms:modified>
</cp:coreProperties>
</file>